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45720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91440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300"/>
      </a:spcBef>
      <a:spcAft>
        <a:spcPts val="0"/>
      </a:spcAft>
      <a:buClrTx/>
      <a:buSzTx/>
      <a:buFontTx/>
      <a:buNone/>
      <a:tabLst/>
      <a:defRPr b="1" baseline="0" cap="none" i="0" spc="36" strike="noStrike" sz="3600" u="none" kumimoji="0" normalizeH="0">
        <a:ln>
          <a:noFill/>
        </a:ln>
        <a:solidFill>
          <a:schemeClr val="accent1">
            <a:satOff val="36598"/>
            <a:lumOff val="-17227"/>
          </a:schemeClr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3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32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34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5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4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5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4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55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56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65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66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67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ink typewriter on a pink three-drawer dresser in front of a pink wall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6" name="Bright turquoise cassette tape on a pink background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7" name="Small retro clock on a green shelf against a yellow background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our vintage television sets in a row with fluorescent colours: pink, blue, orange and green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w of seven small retro clocks on a green shelf against a yellow background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Pink typewriter on a pink three-drawer dresser in front of a pink wall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Vintage television in front of yellow patterned wallpaper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90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2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1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2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3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112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3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b="0" spc="0"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spcBef>
                <a:spcPts val="0"/>
              </a:spcBef>
              <a:defRPr b="0" spc="0"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converting-residential-property-to-a-commercial-property_0_1200.jpg" descr="converting-residential-property-to-a-commercial-property_0_12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3018" y="517961"/>
            <a:ext cx="18677964" cy="12476878"/>
          </a:xfrm>
          <a:prstGeom prst="rect">
            <a:avLst/>
          </a:prstGeom>
          <a:ln w="406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12700" dir="5400000">
              <a:srgbClr val="000000"/>
            </a:outerShdw>
          </a:effectLst>
        </p:spPr>
      </p:pic>
      <p:sp>
        <p:nvSpPr>
          <p:cNvPr id="203" name="H0using Data Analysis"/>
          <p:cNvSpPr txBox="1"/>
          <p:nvPr/>
        </p:nvSpPr>
        <p:spPr>
          <a:xfrm>
            <a:off x="6273482" y="503555"/>
            <a:ext cx="11173585" cy="331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defRPr b="0" cap="all" spc="252" sz="8400">
                <a:solidFill>
                  <a:schemeClr val="accent2">
                    <a:satOff val="51095"/>
                    <a:lumOff val="-16935"/>
                  </a:schemeClr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H0using 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shot 2025-04-11 at 10.30.01 PM.png" descr="Screenshot 2025-04-11 at 10.30.01 PM.png"/>
          <p:cNvPicPr>
            <a:picLocks noChangeAspect="1"/>
          </p:cNvPicPr>
          <p:nvPr/>
        </p:nvPicPr>
        <p:blipFill>
          <a:blip r:embed="rId2">
            <a:extLst/>
          </a:blip>
          <a:srcRect l="12935" t="31998" r="17059" b="13531"/>
          <a:stretch>
            <a:fillRect/>
          </a:stretch>
        </p:blipFill>
        <p:spPr>
          <a:xfrm>
            <a:off x="2816284" y="2919461"/>
            <a:ext cx="19210160" cy="9342178"/>
          </a:xfrm>
          <a:prstGeom prst="rect">
            <a:avLst/>
          </a:prstGeom>
          <a:ln w="3175">
            <a:solidFill>
              <a:srgbClr val="D5D5D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41" name="Scatter plots to visualize linear relationships."/>
          <p:cNvSpPr txBox="1"/>
          <p:nvPr/>
        </p:nvSpPr>
        <p:spPr>
          <a:xfrm>
            <a:off x="6134989" y="1553862"/>
            <a:ext cx="1476496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b="0" spc="0" sz="63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</a:t>
            </a:r>
            <a:r>
              <a:rPr b="1"/>
              <a:t>catter plots</a:t>
            </a:r>
            <a:r>
              <a:t> to visualize linear relationships.</a:t>
            </a:r>
          </a:p>
        </p:txBody>
      </p:sp>
      <p:sp>
        <p:nvSpPr>
          <p:cNvPr id="242" name="(D) Feature Engineering"/>
          <p:cNvSpPr txBox="1"/>
          <p:nvPr/>
        </p:nvSpPr>
        <p:spPr>
          <a:xfrm>
            <a:off x="707110" y="79438"/>
            <a:ext cx="7868642" cy="958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spc="51" sz="5100"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rPr>
              <a:t>(D) Feature Engineering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rLivArea vs SalePrice: Clear positive linear trend — more living area generally means higher price.…"/>
          <p:cNvSpPr txBox="1"/>
          <p:nvPr>
            <p:ph type="title"/>
          </p:nvPr>
        </p:nvSpPr>
        <p:spPr>
          <a:xfrm>
            <a:off x="736631" y="2726211"/>
            <a:ext cx="22910739" cy="9701810"/>
          </a:xfrm>
          <a:prstGeom prst="rect">
            <a:avLst/>
          </a:prstGeom>
        </p:spPr>
        <p:txBody>
          <a:bodyPr/>
          <a:lstStyle/>
          <a:p>
            <a:pPr defTabSz="525779">
              <a:lnSpc>
                <a:spcPct val="120000"/>
              </a:lnSpc>
              <a:defRPr b="0" cap="none" i="1" spc="110" sz="3689">
                <a:solidFill>
                  <a:schemeClr val="accent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                                                 </a:t>
            </a:r>
            <a:endParaRPr>
              <a:solidFill>
                <a:srgbClr val="FFFFFF"/>
              </a:solidFill>
            </a:endParaRPr>
          </a:p>
          <a:p>
            <a:pPr defTabSz="525779">
              <a:lnSpc>
                <a:spcPct val="120000"/>
              </a:lnSpc>
              <a:defRPr b="0" cap="none" i="1" spc="110" sz="3689">
                <a:solidFill>
                  <a:schemeClr val="accent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>
              <a:solidFill>
                <a:srgbClr val="FFFFFF"/>
              </a:solidFill>
            </a:endParaRPr>
          </a:p>
          <a:p>
            <a:pPr defTabSz="525779">
              <a:lnSpc>
                <a:spcPct val="120000"/>
              </a:lnSpc>
              <a:defRPr b="0" cap="none" i="1" spc="110" sz="3689">
                <a:solidFill>
                  <a:schemeClr val="accent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endParaRPr>
              <a:solidFill>
                <a:srgbClr val="FFFFFF"/>
              </a:solidFill>
            </a:endParaRPr>
          </a:p>
          <a:p>
            <a:pPr defTabSz="525779">
              <a:lnSpc>
                <a:spcPct val="120000"/>
              </a:lnSpc>
              <a:defRPr b="0" cap="none" i="1" spc="110" sz="368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GrLivArea vs SalePrice: Clear positive linear trend — more living area generally means higher price.</a:t>
            </a:r>
          </a:p>
          <a:p>
            <a:pPr defTabSz="525779">
              <a:lnSpc>
                <a:spcPct val="120000"/>
              </a:lnSpc>
              <a:defRPr b="0" cap="none" i="1" spc="110" sz="368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defTabSz="525779">
              <a:lnSpc>
                <a:spcPct val="120000"/>
              </a:lnSpc>
              <a:defRPr b="0" cap="none" i="1" spc="110" sz="368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GarageArea vs SalePrice: Positive correlation, but with more spread. Garage size does impact value but not as consistently.</a:t>
            </a:r>
          </a:p>
          <a:p>
            <a:pPr defTabSz="525779">
              <a:lnSpc>
                <a:spcPct val="120000"/>
              </a:lnSpc>
              <a:defRPr b="0" cap="none" i="1" spc="110" sz="368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defTabSz="525779">
              <a:lnSpc>
                <a:spcPct val="120000"/>
              </a:lnSpc>
              <a:defRPr b="0" cap="none" i="1" spc="110" sz="368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PricePerSqft vs SalePrice: Moderate positive trend; some higher price homes have higher efficiency.</a:t>
            </a:r>
          </a:p>
          <a:p>
            <a:pPr defTabSz="525779">
              <a:lnSpc>
                <a:spcPct val="120000"/>
              </a:lnSpc>
              <a:defRPr b="0" cap="none" i="1" spc="110" sz="368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defTabSz="525779">
              <a:lnSpc>
                <a:spcPct val="120000"/>
              </a:lnSpc>
              <a:defRPr b="0" cap="none" i="1" spc="110" sz="368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HouseAge vs SalePrice: Slight downward trend — newer homes are typically valued higher.</a:t>
            </a:r>
          </a:p>
          <a:p>
            <a:pPr marL="411479" indent="-411479" algn="l" defTabSz="411479">
              <a:lnSpc>
                <a:spcPct val="200000"/>
              </a:lnSpc>
              <a:spcBef>
                <a:spcPts val="1000"/>
              </a:spcBef>
              <a:tabLst>
                <a:tab pos="114300" algn="l"/>
                <a:tab pos="406400" algn="l"/>
              </a:tabLst>
              <a:defRPr b="0" cap="none" spc="0" sz="368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245" name="(D) Feature Engineering"/>
          <p:cNvSpPr txBox="1"/>
          <p:nvPr/>
        </p:nvSpPr>
        <p:spPr>
          <a:xfrm>
            <a:off x="964399" y="-28131"/>
            <a:ext cx="8675143" cy="1072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57" sz="5700"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satOff val="36598"/>
                    <a:lumOff val="-17227"/>
                  </a:schemeClr>
                </a:solidFill>
              </a:defRPr>
            </a:pPr>
            <a:r>
              <a:rPr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rPr>
              <a:t>(D) Feature Engineering</a:t>
            </a:r>
          </a:p>
        </p:txBody>
      </p:sp>
      <p:sp>
        <p:nvSpPr>
          <p:cNvPr id="246" name="Explanation of Scatter Plots :-"/>
          <p:cNvSpPr txBox="1"/>
          <p:nvPr/>
        </p:nvSpPr>
        <p:spPr>
          <a:xfrm>
            <a:off x="5438482" y="1525817"/>
            <a:ext cx="13822981" cy="11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lnSpc>
                <a:spcPct val="120000"/>
              </a:lnSpc>
              <a:spcBef>
                <a:spcPts val="0"/>
              </a:spcBef>
              <a:defRPr b="0" i="1" spc="189" sz="6300">
                <a:solidFill>
                  <a:schemeClr val="accent1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       </a:t>
            </a:r>
            <a:r>
              <a:rPr>
                <a:solidFill>
                  <a:srgbClr val="FFFFFF"/>
                </a:solidFill>
              </a:rPr>
              <a:t>Explanation of Scatter Plots :-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(E)Market Trend and Historical prices :-"/>
          <p:cNvSpPr txBox="1"/>
          <p:nvPr/>
        </p:nvSpPr>
        <p:spPr>
          <a:xfrm>
            <a:off x="799490" y="86099"/>
            <a:ext cx="10486798" cy="7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42" sz="4200"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defRPr>
            </a:lvl1pPr>
          </a:lstStyle>
          <a:p>
            <a:pPr/>
            <a:r>
              <a:t>(E)Market Trend and Historical prices :-</a:t>
            </a:r>
          </a:p>
        </p:txBody>
      </p:sp>
      <p:sp>
        <p:nvSpPr>
          <p:cNvPr id="249" name="Average House Sale Price per Year"/>
          <p:cNvSpPr txBox="1"/>
          <p:nvPr/>
        </p:nvSpPr>
        <p:spPr>
          <a:xfrm>
            <a:off x="5967197" y="1237509"/>
            <a:ext cx="12041887" cy="103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55" sz="5500">
                <a:solidFill>
                  <a:srgbClr val="FFFFFF"/>
                </a:solidFill>
              </a:defRPr>
            </a:lvl1pPr>
          </a:lstStyle>
          <a:p>
            <a:pPr/>
            <a:r>
              <a:t>Average House Sale Price per Year</a:t>
            </a:r>
          </a:p>
        </p:txBody>
      </p:sp>
      <p:pic>
        <p:nvPicPr>
          <p:cNvPr id="25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4433" y="3981476"/>
            <a:ext cx="13056562" cy="66965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51" name="Peak Year: In [2007], the average house price peaked at ~$[1,86,000] — possibly due to increased demand or economic growth.…"/>
          <p:cNvSpPr txBox="1"/>
          <p:nvPr>
            <p:ph type="title" idx="4294967295"/>
          </p:nvPr>
        </p:nvSpPr>
        <p:spPr>
          <a:xfrm>
            <a:off x="458393" y="2822092"/>
            <a:ext cx="9687207" cy="9332911"/>
          </a:xfrm>
          <a:prstGeom prst="rect">
            <a:avLst/>
          </a:prstGeom>
        </p:spPr>
        <p:txBody>
          <a:bodyPr/>
          <a:lstStyle/>
          <a:p>
            <a:pPr defTabSz="566674">
              <a:lnSpc>
                <a:spcPct val="120000"/>
              </a:lnSpc>
              <a:defRPr cap="none" spc="101" sz="3395"/>
            </a:pPr>
            <a:r>
              <a:rPr spc="130" sz="4365"/>
              <a:t>Peak Year</a:t>
            </a:r>
            <a:r>
              <a:t>: In </a:t>
            </a:r>
            <a:r>
              <a:rPr i="1"/>
              <a:t>[2007]</a:t>
            </a:r>
            <a:r>
              <a:t>, the average house price peaked at ~$[1,86,000] — possibly due to increased demand or economic growth.</a:t>
            </a:r>
          </a:p>
          <a:p>
            <a:pPr defTabSz="566674">
              <a:lnSpc>
                <a:spcPct val="120000"/>
              </a:lnSpc>
              <a:defRPr cap="none" spc="101" sz="3395"/>
            </a:pPr>
          </a:p>
          <a:p>
            <a:pPr defTabSz="566674">
              <a:lnSpc>
                <a:spcPct val="120000"/>
              </a:lnSpc>
              <a:defRPr cap="none" spc="101" sz="3395"/>
            </a:pPr>
            <a:r>
              <a:rPr spc="136" sz="4559"/>
              <a:t>Lowest Year</a:t>
            </a:r>
            <a:r>
              <a:t>: In </a:t>
            </a:r>
            <a:r>
              <a:rPr i="1"/>
              <a:t>[2010]</a:t>
            </a:r>
            <a:r>
              <a:t>, prices dipped to ~$[1,68,000], which may reflect a market slowdown or recession effect.</a:t>
            </a:r>
          </a:p>
          <a:p>
            <a:pPr defTabSz="566674">
              <a:lnSpc>
                <a:spcPct val="120000"/>
              </a:lnSpc>
              <a:defRPr cap="none" spc="101" sz="3395"/>
            </a:pPr>
            <a:r>
              <a:t>The overall trend shows [e.g., gradual increase/stability/volatility], indicating how the housing market evolved during the period.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istribution of sales prices over year’s  :-"/>
          <p:cNvSpPr txBox="1"/>
          <p:nvPr>
            <p:ph type="title"/>
          </p:nvPr>
        </p:nvSpPr>
        <p:spPr>
          <a:xfrm>
            <a:off x="6518895" y="981434"/>
            <a:ext cx="14240183" cy="1222863"/>
          </a:xfrm>
          <a:prstGeom prst="rect">
            <a:avLst/>
          </a:prstGeom>
        </p:spPr>
        <p:txBody>
          <a:bodyPr/>
          <a:lstStyle>
            <a:lvl1pPr defTabSz="233679">
              <a:defRPr spc="122" sz="4080">
                <a:solidFill>
                  <a:srgbClr val="FFFFFF"/>
                </a:solidFill>
              </a:defRPr>
            </a:lvl1pPr>
          </a:lstStyle>
          <a:p>
            <a:pPr/>
            <a:r>
              <a:t>Distribution of sales prices over year’s  :-</a:t>
            </a:r>
          </a:p>
        </p:txBody>
      </p:sp>
      <p:sp>
        <p:nvSpPr>
          <p:cNvPr id="254" name="Narrow boxes → More consistent pricing in that year.…"/>
          <p:cNvSpPr txBox="1"/>
          <p:nvPr>
            <p:ph type="body" sz="half" idx="1"/>
          </p:nvPr>
        </p:nvSpPr>
        <p:spPr>
          <a:xfrm>
            <a:off x="640635" y="2312034"/>
            <a:ext cx="10972801" cy="9872561"/>
          </a:xfrm>
          <a:prstGeom prst="rect">
            <a:avLst/>
          </a:prstGeom>
        </p:spPr>
        <p:txBody>
          <a:bodyPr/>
          <a:lstStyle/>
          <a:p>
            <a:pPr marL="654755" indent="-654755" defTabSz="292607">
              <a:spcBef>
                <a:spcPts val="700"/>
              </a:spcBef>
              <a:buBlip>
                <a:blip r:embed="rId2"/>
              </a:buBlip>
              <a:defRPr b="0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3712"/>
              <a:t>Narrow boxes</a:t>
            </a:r>
            <a:r>
              <a:t> → More consistent pricing in that year.</a:t>
            </a:r>
          </a:p>
          <a:p>
            <a:pPr marL="632177" indent="-632177" defTabSz="292607">
              <a:spcBef>
                <a:spcPts val="700"/>
              </a:spcBef>
              <a:buBlip>
                <a:blip r:embed="rId2"/>
              </a:buBlip>
              <a:defRPr b="0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3584"/>
              <a:t>Tall boxes </a:t>
            </a:r>
            <a:r>
              <a:t>→ Higher variability in prices.</a:t>
            </a:r>
          </a:p>
          <a:p>
            <a:pPr marL="587022" indent="-587022" defTabSz="292607">
              <a:spcBef>
                <a:spcPts val="700"/>
              </a:spcBef>
              <a:buBlip>
                <a:blip r:embed="rId2"/>
              </a:buBlip>
              <a:defRPr b="0" spc="0" sz="390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Outliers:</a:t>
            </a:r>
          </a:p>
          <a:p>
            <a:pPr lvl="1" marL="993422" indent="-587022" defTabSz="292607">
              <a:spcBef>
                <a:spcPts val="700"/>
              </a:spcBef>
              <a:buBlip>
                <a:blip r:embed="rId2"/>
              </a:buBlip>
              <a:defRPr b="0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May represent </a:t>
            </a:r>
            <a:r>
              <a:rPr b="1"/>
              <a:t>luxury homes</a:t>
            </a:r>
            <a:r>
              <a:t> or </a:t>
            </a:r>
            <a:r>
              <a:rPr b="1"/>
              <a:t>undervalued sales</a:t>
            </a:r>
            <a:r>
              <a:t>.</a:t>
            </a:r>
          </a:p>
          <a:p>
            <a:pPr lvl="1" marL="993422" indent="-587022" defTabSz="292607">
              <a:spcBef>
                <a:spcPts val="700"/>
              </a:spcBef>
              <a:buBlip>
                <a:blip r:embed="rId2"/>
              </a:buBlip>
              <a:defRPr b="0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If one year has a lot of outliers, it may indicate a </a:t>
            </a:r>
            <a:r>
              <a:rPr b="1"/>
              <a:t>diverse market</a:t>
            </a:r>
            <a:r>
              <a:t> that year.</a:t>
            </a:r>
          </a:p>
          <a:p>
            <a:pPr lvl="1" marL="0" indent="292607" defTabSz="292607">
              <a:spcBef>
                <a:spcPts val="700"/>
              </a:spcBef>
              <a:buSzTx/>
              <a:buNone/>
              <a:defRPr b="0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587022" indent="-587022" defTabSz="292607">
              <a:spcBef>
                <a:spcPts val="700"/>
              </a:spcBef>
              <a:buBlip>
                <a:blip r:embed="rId2"/>
              </a:buBlip>
              <a:defRPr b="0" i="1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In 2008, we see a drop in median sale price, possibly due to the global financial crisis.</a:t>
            </a:r>
          </a:p>
          <a:p>
            <a:pPr marL="0" indent="0" defTabSz="292607">
              <a:spcBef>
                <a:spcPts val="700"/>
              </a:spcBef>
              <a:buSzTx/>
              <a:buNone/>
              <a:defRPr b="0" i="1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i="0"/>
          </a:p>
          <a:p>
            <a:pPr marL="587022" indent="-587022" defTabSz="292607">
              <a:spcBef>
                <a:spcPts val="700"/>
              </a:spcBef>
              <a:buBlip>
                <a:blip r:embed="rId2"/>
              </a:buBlip>
              <a:defRPr b="0" i="1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2010 has the highest interquartile range, indicating greater price variability – possibly a mix of foreclosures and luxury homes.</a:t>
            </a:r>
          </a:p>
          <a:p>
            <a:pPr marL="0" indent="0" defTabSz="292607">
              <a:spcBef>
                <a:spcPts val="700"/>
              </a:spcBef>
              <a:buSzTx/>
              <a:buNone/>
              <a:defRPr b="0" i="1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i="0"/>
          </a:p>
          <a:p>
            <a:pPr marL="587022" indent="-587022" defTabSz="292607">
              <a:spcBef>
                <a:spcPts val="700"/>
              </a:spcBef>
              <a:buBlip>
                <a:blip r:embed="rId2"/>
              </a:buBlip>
              <a:defRPr b="0" i="1" spc="0" sz="332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There’s a general upward trend in median prices, showing market recovery over time.</a:t>
            </a:r>
          </a:p>
        </p:txBody>
      </p:sp>
      <p:pic>
        <p:nvPicPr>
          <p:cNvPr id="255" name="Screenshot 2025-04-12 at 8.59.06 PM.png" descr="Screenshot 2025-04-12 at 8.59.06 PM.png"/>
          <p:cNvPicPr>
            <a:picLocks noChangeAspect="1"/>
          </p:cNvPicPr>
          <p:nvPr/>
        </p:nvPicPr>
        <p:blipFill>
          <a:blip r:embed="rId3">
            <a:extLst/>
          </a:blip>
          <a:srcRect l="17438" t="30203" r="17438" b="13765"/>
          <a:stretch>
            <a:fillRect/>
          </a:stretch>
        </p:blipFill>
        <p:spPr>
          <a:xfrm>
            <a:off x="11890728" y="4240190"/>
            <a:ext cx="12286543" cy="660706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9271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56" name="(E)Market Trend and Historical prices :"/>
          <p:cNvSpPr txBox="1"/>
          <p:nvPr/>
        </p:nvSpPr>
        <p:spPr>
          <a:xfrm>
            <a:off x="983894" y="91503"/>
            <a:ext cx="10035719" cy="78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41" sz="4100"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defRPr>
            </a:lvl1pPr>
          </a:lstStyle>
          <a:p>
            <a:pPr/>
            <a:r>
              <a:t>(E)Market Trend and Historical prices 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wimming pool effect  v/s sale prices"/>
          <p:cNvSpPr txBox="1"/>
          <p:nvPr>
            <p:ph type="title"/>
          </p:nvPr>
        </p:nvSpPr>
        <p:spPr>
          <a:xfrm>
            <a:off x="4933760" y="1334092"/>
            <a:ext cx="14725762" cy="989322"/>
          </a:xfrm>
          <a:prstGeom prst="rect">
            <a:avLst/>
          </a:prstGeom>
        </p:spPr>
        <p:txBody>
          <a:bodyPr/>
          <a:lstStyle/>
          <a:p>
            <a:pPr defTabSz="327152">
              <a:defRPr spc="151" sz="5040"/>
            </a:pPr>
            <a:r>
              <a:rPr>
                <a:solidFill>
                  <a:srgbClr val="FFFFFF"/>
                </a:solidFill>
              </a:rPr>
              <a:t>Swimming pool effect  v/s sale prices</a:t>
            </a:r>
            <a:r>
              <a:t> </a:t>
            </a:r>
          </a:p>
        </p:txBody>
      </p:sp>
      <p:sp>
        <p:nvSpPr>
          <p:cNvPr id="259" name="Compares sale prices between homes with and without a swimming pool.…"/>
          <p:cNvSpPr txBox="1"/>
          <p:nvPr>
            <p:ph type="body" sz="half" idx="1"/>
          </p:nvPr>
        </p:nvSpPr>
        <p:spPr>
          <a:xfrm>
            <a:off x="843835" y="2993750"/>
            <a:ext cx="10972801" cy="9190845"/>
          </a:xfrm>
          <a:prstGeom prst="rect">
            <a:avLst/>
          </a:prstGeom>
        </p:spPr>
        <p:txBody>
          <a:bodyPr/>
          <a:lstStyle/>
          <a:p>
            <a:pPr marL="0" indent="0" defTabSz="429768">
              <a:spcBef>
                <a:spcPts val="1100"/>
              </a:spcBef>
              <a:buSzTx/>
              <a:buNone/>
              <a:defRPr b="0" spc="0" sz="375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Compares </a:t>
            </a:r>
            <a:r>
              <a:rPr b="1"/>
              <a:t>sale prices</a:t>
            </a:r>
            <a:r>
              <a:t> between homes </a:t>
            </a:r>
            <a:r>
              <a:rPr b="1"/>
              <a:t>with</a:t>
            </a:r>
            <a:r>
              <a:t> and </a:t>
            </a:r>
            <a:r>
              <a:rPr b="1"/>
              <a:t>without</a:t>
            </a:r>
            <a:r>
              <a:t> a swimming pool.</a:t>
            </a:r>
          </a:p>
          <a:p>
            <a:pPr marL="0" indent="0" defTabSz="429768">
              <a:spcBef>
                <a:spcPts val="1100"/>
              </a:spcBef>
              <a:buSzTx/>
              <a:buNone/>
              <a:defRPr b="0" spc="0" sz="375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Each box:</a:t>
            </a:r>
          </a:p>
          <a:p>
            <a:pPr marL="429768" indent="-298450" defTabSz="429768">
              <a:spcBef>
                <a:spcPts val="1100"/>
              </a:spcBef>
              <a:buClr>
                <a:srgbClr val="5E5E5E"/>
              </a:buClr>
              <a:buSzPct val="170000"/>
              <a:buFont typeface="Times Roman"/>
              <a:buChar char="•"/>
              <a:defRPr spc="0" sz="375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Shows the </a:t>
            </a:r>
            <a:r>
              <a:t>spread of sale prices</a:t>
            </a:r>
            <a:r>
              <a:rPr b="0"/>
              <a:t> for that category.</a:t>
            </a:r>
            <a:endParaRPr b="0"/>
          </a:p>
          <a:p>
            <a:pPr marL="429768" indent="-298450" defTabSz="429768">
              <a:spcBef>
                <a:spcPts val="1100"/>
              </a:spcBef>
              <a:buClr>
                <a:srgbClr val="5E5E5E"/>
              </a:buClr>
              <a:buSzPct val="170000"/>
              <a:buFont typeface="Times Roman"/>
              <a:buChar char="•"/>
              <a:defRPr b="0" spc="0" sz="375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Central line = </a:t>
            </a:r>
            <a:r>
              <a:rPr b="1"/>
              <a:t>median</a:t>
            </a:r>
            <a:r>
              <a:t> price.</a:t>
            </a:r>
          </a:p>
          <a:p>
            <a:pPr marL="429768" indent="-298450" defTabSz="429768">
              <a:spcBef>
                <a:spcPts val="1100"/>
              </a:spcBef>
              <a:buClr>
                <a:srgbClr val="5E5E5E"/>
              </a:buClr>
              <a:buSzPct val="170000"/>
              <a:buFont typeface="Times Roman"/>
              <a:buChar char="•"/>
              <a:defRPr b="0" spc="0" sz="375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Outliers = unusually high or low-priced homes.</a:t>
            </a:r>
          </a:p>
          <a:p>
            <a:pPr marL="663222" indent="-663222" defTabSz="429768">
              <a:spcBef>
                <a:spcPts val="1100"/>
              </a:spcBef>
              <a:buBlip>
                <a:blip r:embed="rId2"/>
              </a:buBlip>
              <a:defRPr b="0" i="1" spc="0" sz="375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median price of homes with a pool is significantly higher than those without, suggesting pools add value.”</a:t>
            </a:r>
            <a:endParaRPr i="0"/>
          </a:p>
          <a:p>
            <a:pPr marL="663222" indent="-663222" defTabSz="429768">
              <a:spcBef>
                <a:spcPts val="1100"/>
              </a:spcBef>
              <a:buBlip>
                <a:blip r:embed="rId2"/>
              </a:buBlip>
              <a:defRPr b="0" i="1" spc="0" sz="375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While homes without pools are more common, those with pools show greater price variability, possibly due to additional luxury features.”</a:t>
            </a:r>
            <a:endParaRPr i="0"/>
          </a:p>
          <a:p>
            <a:pPr marL="663222" indent="-663222" defTabSz="429768">
              <a:spcBef>
                <a:spcPts val="1100"/>
              </a:spcBef>
              <a:buBlip>
                <a:blip r:embed="rId2"/>
              </a:buBlip>
              <a:defRPr b="0" i="1" spc="0" sz="3759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Despite their rarity, pools can be a key selling point in higher-end homes</a:t>
            </a:r>
          </a:p>
        </p:txBody>
      </p:sp>
      <p:pic>
        <p:nvPicPr>
          <p:cNvPr id="260" name="Screenshot 2025-04-12 at 9.59.30 PM.png" descr="Screenshot 2025-04-12 at 9.59.30 PM.png"/>
          <p:cNvPicPr>
            <a:picLocks noChangeAspect="1"/>
          </p:cNvPicPr>
          <p:nvPr/>
        </p:nvPicPr>
        <p:blipFill>
          <a:blip r:embed="rId3">
            <a:extLst/>
          </a:blip>
          <a:srcRect l="16933" t="41200" r="46127" b="10822"/>
          <a:stretch>
            <a:fillRect/>
          </a:stretch>
        </p:blipFill>
        <p:spPr>
          <a:xfrm>
            <a:off x="11978287" y="2775400"/>
            <a:ext cx="11496908" cy="933285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61" name="(F)Customer Preferences and Amenities:"/>
          <p:cNvSpPr txBox="1"/>
          <p:nvPr/>
        </p:nvSpPr>
        <p:spPr>
          <a:xfrm>
            <a:off x="823493" y="164338"/>
            <a:ext cx="11297285" cy="1576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lnSpc>
                <a:spcPct val="120000"/>
              </a:lnSpc>
              <a:spcBef>
                <a:spcPts val="0"/>
              </a:spcBef>
              <a:defRPr spc="119" sz="4000">
                <a:solidFill>
                  <a:srgbClr val="8AACB9"/>
                </a:solidFill>
              </a:defRPr>
            </a:pPr>
            <a:r>
              <a:t>(</a:t>
            </a:r>
            <a:r>
              <a:rPr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rPr>
              <a:t>F)Customer Preferences and Amenities:</a:t>
            </a:r>
            <a:endParaRPr>
              <a:solidFill>
                <a:schemeClr val="accent2">
                  <a:satOff val="51095"/>
                  <a:lumOff val="-16935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orch area v/s sale’s price :-"/>
          <p:cNvSpPr txBox="1"/>
          <p:nvPr>
            <p:ph type="title"/>
          </p:nvPr>
        </p:nvSpPr>
        <p:spPr>
          <a:xfrm>
            <a:off x="4183838" y="1278564"/>
            <a:ext cx="16844433" cy="1029535"/>
          </a:xfrm>
          <a:prstGeom prst="rect">
            <a:avLst/>
          </a:prstGeom>
        </p:spPr>
        <p:txBody>
          <a:bodyPr/>
          <a:lstStyle>
            <a:lvl1pPr defTabSz="309625">
              <a:defRPr spc="163" sz="5458">
                <a:solidFill>
                  <a:srgbClr val="FFFFFF"/>
                </a:solidFill>
              </a:defRPr>
            </a:lvl1pPr>
          </a:lstStyle>
          <a:p>
            <a:pPr/>
            <a:r>
              <a:t>Porch area v/s sale’s price :-</a:t>
            </a:r>
          </a:p>
        </p:txBody>
      </p:sp>
      <p:sp>
        <p:nvSpPr>
          <p:cNvPr id="264" name="Each dot = one house.…"/>
          <p:cNvSpPr txBox="1"/>
          <p:nvPr>
            <p:ph type="body" sz="half" idx="1"/>
          </p:nvPr>
        </p:nvSpPr>
        <p:spPr>
          <a:xfrm>
            <a:off x="843835" y="2596062"/>
            <a:ext cx="10972801" cy="9588533"/>
          </a:xfrm>
          <a:prstGeom prst="rect">
            <a:avLst/>
          </a:prstGeom>
        </p:spPr>
        <p:txBody>
          <a:bodyPr/>
          <a:lstStyle/>
          <a:p>
            <a:pPr marL="384047" indent="-266699" defTabSz="384047">
              <a:spcBef>
                <a:spcPts val="1000"/>
              </a:spcBef>
              <a:buSzPct val="123000"/>
              <a:buFont typeface="Times Roman"/>
              <a:buChar char="•"/>
              <a:defRPr b="0" spc="0" sz="41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Each dot</a:t>
            </a:r>
            <a:r>
              <a:t> = one house.</a:t>
            </a:r>
          </a:p>
          <a:p>
            <a:pPr marL="384047" indent="-266699" defTabSz="384047">
              <a:spcBef>
                <a:spcPts val="1000"/>
              </a:spcBef>
              <a:buSzPct val="123000"/>
              <a:buFont typeface="Times Roman"/>
              <a:buChar char="•"/>
              <a:defRPr b="0" spc="0" sz="41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X-axis</a:t>
            </a:r>
            <a:r>
              <a:t> = Size of open porch in square feet.</a:t>
            </a:r>
          </a:p>
          <a:p>
            <a:pPr marL="384047" indent="-266699" defTabSz="384047">
              <a:spcBef>
                <a:spcPts val="1000"/>
              </a:spcBef>
              <a:buSzPct val="123000"/>
              <a:buFont typeface="Times Roman"/>
              <a:buChar char="•"/>
              <a:defRPr b="0" spc="0" sz="41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Y-axis</a:t>
            </a:r>
            <a:r>
              <a:t> = Sale price of the house.</a:t>
            </a:r>
          </a:p>
          <a:p>
            <a:pPr marL="384047" indent="-266699" defTabSz="384047">
              <a:spcBef>
                <a:spcPts val="1000"/>
              </a:spcBef>
              <a:buSzPct val="123000"/>
              <a:buFont typeface="Times Roman"/>
              <a:buChar char="•"/>
              <a:defRPr b="0" spc="0" sz="41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This is a </a:t>
            </a:r>
            <a:r>
              <a:rPr b="1"/>
              <a:t>scatterplot</a:t>
            </a:r>
            <a:r>
              <a:t> used to observe </a:t>
            </a:r>
            <a:r>
              <a:rPr b="1"/>
              <a:t>correlation or trends</a:t>
            </a:r>
            <a:r>
              <a:t> between two continuous variables.</a:t>
            </a:r>
          </a:p>
          <a:p>
            <a:pPr marL="622299" indent="-622299" defTabSz="384047">
              <a:spcBef>
                <a:spcPts val="1000"/>
              </a:spcBef>
              <a:buBlip>
                <a:blip r:embed="rId2"/>
              </a:buBlip>
              <a:defRPr b="0" i="1" spc="0" sz="41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We observe a slight upward trend – larger open porch areas may contribute to higher sale prices, though the relationship is not very strong.</a:t>
            </a:r>
            <a:endParaRPr i="0"/>
          </a:p>
          <a:p>
            <a:pPr marL="622299" indent="-622299" defTabSz="384047">
              <a:spcBef>
                <a:spcPts val="1000"/>
              </a:spcBef>
              <a:buBlip>
                <a:blip r:embed="rId2"/>
              </a:buBlip>
              <a:defRPr b="0" i="1" spc="0" sz="41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Most homes have small porches under 100 sqft, and these tend to sell in the mid-price range.</a:t>
            </a:r>
            <a:endParaRPr i="0"/>
          </a:p>
          <a:p>
            <a:pPr marL="622299" indent="-622299" defTabSz="384047">
              <a:spcBef>
                <a:spcPts val="1000"/>
              </a:spcBef>
              <a:buBlip>
                <a:blip r:embed="rId2"/>
              </a:buBlip>
              <a:defRPr b="0" i="1" spc="0" sz="4116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There are some outliers where large porches don’t correlate with high prices, indicating that porch size alone doesn't drive value.</a:t>
            </a:r>
          </a:p>
        </p:txBody>
      </p:sp>
      <p:pic>
        <p:nvPicPr>
          <p:cNvPr id="26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17540" t="34414" r="36853" b="17843"/>
          <a:stretch>
            <a:fillRect/>
          </a:stretch>
        </p:blipFill>
        <p:spPr>
          <a:xfrm>
            <a:off x="11698500" y="3407886"/>
            <a:ext cx="12173935" cy="796506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66" name="(F)Customer Preferences and Amenities:"/>
          <p:cNvSpPr txBox="1"/>
          <p:nvPr/>
        </p:nvSpPr>
        <p:spPr>
          <a:xfrm>
            <a:off x="931379" y="183261"/>
            <a:ext cx="12462686" cy="8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120000"/>
              </a:lnSpc>
              <a:spcBef>
                <a:spcPts val="0"/>
              </a:spcBef>
              <a:defRPr spc="129" sz="4300">
                <a:solidFill>
                  <a:srgbClr val="8AACB9"/>
                </a:solidFill>
              </a:defRPr>
            </a:pPr>
            <a:r>
              <a:t>(</a:t>
            </a:r>
            <a:r>
              <a:rPr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rPr>
              <a:t>F)Customer Preferences and Amenities: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ONCLUSION &amp; Key takeaways :"/>
          <p:cNvSpPr txBox="1"/>
          <p:nvPr>
            <p:ph type="title"/>
          </p:nvPr>
        </p:nvSpPr>
        <p:spPr>
          <a:xfrm>
            <a:off x="6985000" y="1317823"/>
            <a:ext cx="11785600" cy="1017701"/>
          </a:xfrm>
          <a:prstGeom prst="rect">
            <a:avLst/>
          </a:prstGeom>
        </p:spPr>
        <p:txBody>
          <a:bodyPr/>
          <a:lstStyle>
            <a:lvl1pPr defTabSz="280415">
              <a:defRPr spc="151" sz="5040">
                <a:solidFill>
                  <a:srgbClr val="FFFFFF"/>
                </a:solidFill>
              </a:defRPr>
            </a:lvl1pPr>
          </a:lstStyle>
          <a:p>
            <a:pPr/>
            <a:r>
              <a:t>CONCLUSION &amp; Key takeaways :</a:t>
            </a:r>
          </a:p>
        </p:txBody>
      </p:sp>
      <p:sp>
        <p:nvSpPr>
          <p:cNvPr id="269" name="Sale Price Influencers…"/>
          <p:cNvSpPr txBox="1"/>
          <p:nvPr>
            <p:ph type="body" idx="1"/>
          </p:nvPr>
        </p:nvSpPr>
        <p:spPr>
          <a:xfrm>
            <a:off x="2088435" y="2894527"/>
            <a:ext cx="21252342" cy="9292926"/>
          </a:xfrm>
          <a:prstGeom prst="rect">
            <a:avLst/>
          </a:prstGeom>
        </p:spPr>
        <p:txBody>
          <a:bodyPr/>
          <a:lstStyle/>
          <a:p>
            <a:pPr marL="0" indent="0" algn="ctr" defTabSz="237743">
              <a:spcBef>
                <a:spcPts val="700"/>
              </a:spcBef>
              <a:buSzTx/>
              <a:buNone/>
              <a:defRPr spc="0" sz="426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Sale Price Influencers</a:t>
            </a:r>
          </a:p>
          <a:p>
            <a:pPr marL="0" indent="0" algn="ctr" defTabSz="237743">
              <a:spcBef>
                <a:spcPts val="600"/>
              </a:spcBef>
              <a:buSzTx/>
              <a:buNone/>
              <a:defRPr b="0" spc="0" sz="31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b="1"/>
              <a:t>Year of Sale</a:t>
            </a:r>
            <a:r>
              <a:t> affects sale price trends: Market fluctuations over time were visible, especially around 2008–2010, likely reflecting broader economic conditions.</a:t>
            </a:r>
          </a:p>
          <a:p>
            <a:pPr marL="0" indent="0" algn="ctr" defTabSz="237743">
              <a:spcBef>
                <a:spcPts val="600"/>
              </a:spcBef>
              <a:buSzTx/>
              <a:buNone/>
              <a:defRPr b="0" spc="0" sz="31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b="1"/>
              <a:t>Presence of Swimming Pools</a:t>
            </a:r>
            <a:r>
              <a:t> correlates with higher sale prices, though such homes are rare, suggesting pools are a premium feature.</a:t>
            </a:r>
          </a:p>
          <a:p>
            <a:pPr marL="0" indent="0" algn="ctr" defTabSz="237743">
              <a:spcBef>
                <a:spcPts val="600"/>
              </a:spcBef>
              <a:buSzTx/>
              <a:buNone/>
              <a:defRPr b="0" spc="0" sz="31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0" indent="0" algn="ctr" defTabSz="237743">
              <a:spcBef>
                <a:spcPts val="700"/>
              </a:spcBef>
              <a:buSzTx/>
              <a:buNone/>
              <a:defRPr spc="0" sz="426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Features &amp; Value Relationships</a:t>
            </a:r>
          </a:p>
          <a:p>
            <a:pPr marL="0" indent="0" algn="ctr" defTabSz="237743">
              <a:spcBef>
                <a:spcPts val="700"/>
              </a:spcBef>
              <a:buSzTx/>
              <a:buNone/>
              <a:defRPr spc="0" sz="31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Open Porch Area shows a weak positive correlation with sale price. While porches add value, their impact isn't dominant.</a:t>
            </a:r>
          </a:p>
          <a:p>
            <a:pPr marL="0" indent="0" algn="ctr" defTabSz="237743">
              <a:spcBef>
                <a:spcPts val="600"/>
              </a:spcBef>
              <a:buSzTx/>
              <a:buNone/>
              <a:defRPr b="0" spc="0" sz="31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b="1"/>
              <a:t>Outliers</a:t>
            </a:r>
            <a:r>
              <a:t> in several visualizations suggest that extreme property features (e.g., very large porches or pools) don’t always guarantee higher prices.</a:t>
            </a:r>
          </a:p>
          <a:p>
            <a:pPr marL="0" indent="0" algn="ctr" defTabSz="237743">
              <a:spcBef>
                <a:spcPts val="600"/>
              </a:spcBef>
              <a:buSzTx/>
              <a:buNone/>
              <a:defRPr b="0" spc="0" sz="31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0" indent="0" algn="ctr" defTabSz="237743">
              <a:spcBef>
                <a:spcPts val="700"/>
              </a:spcBef>
              <a:buSzTx/>
              <a:buNone/>
              <a:defRPr spc="0" sz="426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 Insights for Stakeholders</a:t>
            </a:r>
          </a:p>
          <a:p>
            <a:pPr marL="0" indent="0" algn="ctr" defTabSz="237743">
              <a:spcBef>
                <a:spcPts val="600"/>
              </a:spcBef>
              <a:buSzTx/>
              <a:buNone/>
              <a:defRPr b="0" spc="0" sz="31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b="1"/>
              <a:t>Buyers</a:t>
            </a:r>
            <a:r>
              <a:t>: May pay more for homes with lifestyle amenities like pools, even if rarely available.</a:t>
            </a:r>
          </a:p>
          <a:p>
            <a:pPr marL="0" indent="0" algn="ctr" defTabSz="237743">
              <a:spcBef>
                <a:spcPts val="600"/>
              </a:spcBef>
              <a:buSzTx/>
              <a:buNone/>
              <a:defRPr b="0" spc="0" sz="31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b="1"/>
              <a:t>Sellers</a:t>
            </a:r>
            <a:r>
              <a:t>: Can increase value with upgrades, but need to be aware of diminishing returns on some features.</a:t>
            </a:r>
          </a:p>
          <a:p>
            <a:pPr marL="0" indent="0" algn="ctr" defTabSz="237743">
              <a:spcBef>
                <a:spcPts val="600"/>
              </a:spcBef>
              <a:buSzTx/>
              <a:buNone/>
              <a:defRPr b="0" spc="0" sz="31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b="1"/>
              <a:t>Developers &amp; Realtors</a:t>
            </a:r>
            <a:r>
              <a:t>: Should consider balancing functional design with aesthetic upgrades like porches and pools for targeted pricing strategies.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Y: JYOTI PURI"/>
          <p:cNvSpPr txBox="1"/>
          <p:nvPr>
            <p:ph type="body" idx="21"/>
          </p:nvPr>
        </p:nvSpPr>
        <p:spPr>
          <a:xfrm>
            <a:off x="18420176" y="10617685"/>
            <a:ext cx="5043787" cy="14452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pc="144" sz="4800">
                <a:solidFill>
                  <a:srgbClr val="FFFFFF"/>
                </a:solidFill>
              </a:defRPr>
            </a:lvl1pPr>
          </a:lstStyle>
          <a:p>
            <a:pPr/>
            <a:r>
              <a:t>BY: JYOTI PURI</a:t>
            </a:r>
          </a:p>
        </p:txBody>
      </p:sp>
      <p:sp>
        <p:nvSpPr>
          <p:cNvPr id="272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330" sz="11000">
                <a:solidFill>
                  <a:srgbClr val="FFFFFF"/>
                </a:solidFill>
              </a:defRPr>
            </a:lvl1pPr>
          </a:lstStyle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roject Overview :-"/>
          <p:cNvSpPr txBox="1"/>
          <p:nvPr>
            <p:ph type="title"/>
          </p:nvPr>
        </p:nvSpPr>
        <p:spPr>
          <a:xfrm>
            <a:off x="3874160" y="1357867"/>
            <a:ext cx="16268040" cy="1417948"/>
          </a:xfrm>
          <a:prstGeom prst="rect">
            <a:avLst/>
          </a:prstGeom>
        </p:spPr>
        <p:txBody>
          <a:bodyPr/>
          <a:lstStyle>
            <a:lvl1pPr defTabSz="508254">
              <a:defRPr spc="234" sz="7830">
                <a:solidFill>
                  <a:srgbClr val="FFFFFF"/>
                </a:solidFill>
              </a:defRPr>
            </a:lvl1pPr>
          </a:lstStyle>
          <a:p>
            <a:pPr/>
            <a:r>
              <a:t>Project Overview :-</a:t>
            </a:r>
          </a:p>
        </p:txBody>
      </p:sp>
      <p:sp>
        <p:nvSpPr>
          <p:cNvPr id="206" name="Objective :- Predict house prices using advance feature engineering and modelling .…"/>
          <p:cNvSpPr txBox="1"/>
          <p:nvPr>
            <p:ph type="body" idx="1"/>
          </p:nvPr>
        </p:nvSpPr>
        <p:spPr>
          <a:xfrm>
            <a:off x="2567319" y="3143081"/>
            <a:ext cx="20692530" cy="8175894"/>
          </a:xfrm>
          <a:prstGeom prst="rect">
            <a:avLst/>
          </a:prstGeom>
        </p:spPr>
        <p:txBody>
          <a:bodyPr/>
          <a:lstStyle/>
          <a:p>
            <a:pPr marL="0" indent="0" defTabSz="348488">
              <a:spcBef>
                <a:spcPts val="4200"/>
              </a:spcBef>
              <a:buSzTx/>
              <a:buNone/>
              <a:defRPr spc="53" sz="5390">
                <a:solidFill>
                  <a:srgbClr val="FFFFFF"/>
                </a:solidFill>
              </a:defRPr>
            </a:pPr>
            <a:r>
              <a:t>Objective :- Predict house prices using advance feature engineering and modelling .</a:t>
            </a:r>
          </a:p>
          <a:p>
            <a:pPr marL="0" indent="0" defTabSz="348488">
              <a:spcBef>
                <a:spcPts val="4200"/>
              </a:spcBef>
              <a:buSzTx/>
              <a:buNone/>
              <a:defRPr spc="53" sz="5390">
                <a:solidFill>
                  <a:srgbClr val="FFFFFF"/>
                </a:solidFill>
              </a:defRPr>
            </a:pPr>
            <a:r>
              <a:t> Dataset :- 84 columns ,1460 rows includes numerical ,categorical and engineered features.</a:t>
            </a:r>
          </a:p>
          <a:p>
            <a:pPr marL="0" indent="0" defTabSz="348488">
              <a:spcBef>
                <a:spcPts val="4200"/>
              </a:spcBef>
              <a:buSzTx/>
              <a:buNone/>
              <a:defRPr spc="53" sz="5390">
                <a:solidFill>
                  <a:srgbClr val="FFFFFF"/>
                </a:solidFill>
              </a:defRPr>
            </a:pPr>
            <a:r>
              <a:t>Approach :- Data cleaning &gt; feature engineering &gt;EDA &gt;Modelling &gt;Evolution .</a:t>
            </a:r>
          </a:p>
          <a:p>
            <a:pPr marL="0" indent="0" defTabSz="348488">
              <a:spcBef>
                <a:spcPts val="4200"/>
              </a:spcBef>
              <a:buSzTx/>
              <a:buNone/>
              <a:defRPr spc="53" sz="5390">
                <a:solidFill>
                  <a:srgbClr val="FFFFFF"/>
                </a:solidFill>
              </a:defRPr>
            </a:pPr>
            <a:r>
              <a:t>Tools :- Python, Pandas seaborn and ski kit-learn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eature type distribution :-…"/>
          <p:cNvSpPr txBox="1"/>
          <p:nvPr>
            <p:ph type="body" sz="quarter" idx="1"/>
          </p:nvPr>
        </p:nvSpPr>
        <p:spPr>
          <a:xfrm>
            <a:off x="635000" y="5831516"/>
            <a:ext cx="8635993" cy="5733886"/>
          </a:xfrm>
          <a:prstGeom prst="rect">
            <a:avLst/>
          </a:prstGeom>
        </p:spPr>
        <p:txBody>
          <a:bodyPr/>
          <a:lstStyle/>
          <a:p>
            <a:pPr>
              <a:defRPr spc="141" sz="4700">
                <a:solidFill>
                  <a:srgbClr val="FFFFFF"/>
                </a:solidFill>
              </a:defRPr>
            </a:pPr>
            <a:r>
              <a:t>Feature type distribution :-</a:t>
            </a:r>
          </a:p>
          <a:p>
            <a:pPr>
              <a:defRPr spc="141" sz="4700">
                <a:solidFill>
                  <a:srgbClr val="FFFFFF"/>
                </a:solidFill>
              </a:defRPr>
            </a:pPr>
          </a:p>
          <a:p>
            <a:pPr>
              <a:defRPr spc="141" sz="4700">
                <a:solidFill>
                  <a:srgbClr val="FFFFFF"/>
                </a:solidFill>
              </a:defRPr>
            </a:pPr>
            <a:r>
              <a:t>It shows numerical v/s categorical features </a:t>
            </a:r>
          </a:p>
        </p:txBody>
      </p:sp>
      <p:sp>
        <p:nvSpPr>
          <p:cNvPr id="209" name="Data Description :-"/>
          <p:cNvSpPr txBox="1"/>
          <p:nvPr>
            <p:ph type="title"/>
          </p:nvPr>
        </p:nvSpPr>
        <p:spPr>
          <a:xfrm>
            <a:off x="635007" y="1267817"/>
            <a:ext cx="8635993" cy="2933701"/>
          </a:xfrm>
          <a:prstGeom prst="rect">
            <a:avLst/>
          </a:prstGeom>
        </p:spPr>
        <p:txBody>
          <a:bodyPr/>
          <a:lstStyle>
            <a:lvl1pPr defTabSz="519937">
              <a:defRPr spc="240" sz="8010">
                <a:solidFill>
                  <a:srgbClr val="FFFFFF"/>
                </a:solidFill>
              </a:defRPr>
            </a:lvl1pPr>
          </a:lstStyle>
          <a:p>
            <a:pPr/>
            <a:r>
              <a:t>Data Description :-</a:t>
            </a:r>
          </a:p>
        </p:txBody>
      </p:sp>
      <p:pic>
        <p:nvPicPr>
          <p:cNvPr id="210" name="Screenshot 2025-04-09 at 4.46.31 PM.png" descr="Screenshot 2025-04-09 at 4.46.31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0961" y="2084051"/>
            <a:ext cx="14204144" cy="10169938"/>
          </a:xfrm>
          <a:prstGeom prst="rect">
            <a:avLst/>
          </a:prstGeom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3. Distribution of Sale Price :-"/>
          <p:cNvSpPr txBox="1"/>
          <p:nvPr>
            <p:ph type="title"/>
          </p:nvPr>
        </p:nvSpPr>
        <p:spPr>
          <a:xfrm>
            <a:off x="5995468" y="1178339"/>
            <a:ext cx="14945986" cy="1133667"/>
          </a:xfrm>
          <a:prstGeom prst="rect">
            <a:avLst/>
          </a:prstGeom>
        </p:spPr>
        <p:txBody>
          <a:bodyPr/>
          <a:lstStyle>
            <a:lvl1pPr>
              <a:defRPr spc="180" sz="6000">
                <a:solidFill>
                  <a:srgbClr val="FFFFFF"/>
                </a:solidFill>
              </a:defRPr>
            </a:lvl1pPr>
          </a:lstStyle>
          <a:p>
            <a:pPr/>
            <a:r>
              <a:t>3. Distribution of Sale Price :-</a:t>
            </a:r>
          </a:p>
        </p:txBody>
      </p:sp>
      <p:sp>
        <p:nvSpPr>
          <p:cNvPr id="213" name="The bars show how many houses fall into different price ranges.…"/>
          <p:cNvSpPr txBox="1"/>
          <p:nvPr>
            <p:ph type="body" sz="half" idx="1"/>
          </p:nvPr>
        </p:nvSpPr>
        <p:spPr>
          <a:xfrm>
            <a:off x="285035" y="2952979"/>
            <a:ext cx="10970480" cy="9510513"/>
          </a:xfrm>
          <a:prstGeom prst="rect">
            <a:avLst/>
          </a:prstGeom>
        </p:spPr>
        <p:txBody>
          <a:bodyPr/>
          <a:lstStyle/>
          <a:p>
            <a:pPr marL="557741" indent="-557741" defTabSz="233172">
              <a:lnSpc>
                <a:spcPct val="200000"/>
              </a:lnSpc>
              <a:spcBef>
                <a:spcPts val="600"/>
              </a:spcBef>
              <a:buBlip>
                <a:blip r:embed="rId2"/>
              </a:buBlip>
              <a:defRPr b="0" spc="0" sz="316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bars show how many houses fall into different price ranges.</a:t>
            </a:r>
          </a:p>
          <a:p>
            <a:pPr marL="557741" indent="-557741" defTabSz="233172">
              <a:lnSpc>
                <a:spcPct val="200000"/>
              </a:lnSpc>
              <a:spcBef>
                <a:spcPts val="600"/>
              </a:spcBef>
              <a:buBlip>
                <a:blip r:embed="rId2"/>
              </a:buBlip>
              <a:defRPr b="0" spc="0" sz="316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Most homes are sold for between </a:t>
            </a:r>
            <a:r>
              <a:rPr b="1"/>
              <a:t>$100,000 and $200,000</a:t>
            </a:r>
            <a:r>
              <a:t>, where the bars are tallest.</a:t>
            </a:r>
          </a:p>
          <a:p>
            <a:pPr marL="557741" indent="-557741" defTabSz="233172">
              <a:lnSpc>
                <a:spcPct val="200000"/>
              </a:lnSpc>
              <a:spcBef>
                <a:spcPts val="600"/>
              </a:spcBef>
              <a:buBlip>
                <a:blip r:embed="rId2"/>
              </a:buBlip>
              <a:defRPr b="0" spc="0" sz="316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As you move to the right (higher prices), the bars get shorter—fewer houses are that expensive.</a:t>
            </a:r>
          </a:p>
          <a:p>
            <a:pPr marL="557741" indent="-557741" defTabSz="233172">
              <a:lnSpc>
                <a:spcPct val="200000"/>
              </a:lnSpc>
              <a:spcBef>
                <a:spcPts val="800"/>
              </a:spcBef>
              <a:buBlip>
                <a:blip r:embed="rId2"/>
              </a:buBlip>
              <a:defRPr spc="0" sz="316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KDE Line</a:t>
            </a:r>
          </a:p>
          <a:p>
            <a:pPr marL="557741" indent="-557741" defTabSz="233172">
              <a:lnSpc>
                <a:spcPct val="200000"/>
              </a:lnSpc>
              <a:spcBef>
                <a:spcPts val="600"/>
              </a:spcBef>
              <a:buBlip>
                <a:blip r:embed="rId2"/>
              </a:buBlip>
              <a:defRPr b="0" spc="0" sz="316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blue curve smooths out the distribution and shows the </a:t>
            </a:r>
            <a:r>
              <a:rPr b="1"/>
              <a:t>overall trend</a:t>
            </a:r>
            <a:r>
              <a:t>.</a:t>
            </a:r>
          </a:p>
          <a:p>
            <a:pPr marL="557741" indent="-557741" defTabSz="233172">
              <a:lnSpc>
                <a:spcPct val="200000"/>
              </a:lnSpc>
              <a:spcBef>
                <a:spcPts val="600"/>
              </a:spcBef>
              <a:buBlip>
                <a:blip r:embed="rId2"/>
              </a:buBlip>
              <a:defRPr spc="0" sz="3162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It’s </a:t>
            </a:r>
            <a:r>
              <a:t>right-skewed</a:t>
            </a:r>
            <a:r>
              <a:rPr b="0"/>
              <a:t>, meaning the </a:t>
            </a:r>
            <a:r>
              <a:t>tail stretches out to the right</a:t>
            </a:r>
            <a:r>
              <a:rPr b="0"/>
              <a:t>.</a:t>
            </a:r>
          </a:p>
        </p:txBody>
      </p:sp>
      <p:pic>
        <p:nvPicPr>
          <p:cNvPr id="214" name="Picture 2" descr="Picture 2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45676" y="3288749"/>
            <a:ext cx="12507383" cy="863489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15" name="(A )Univariate Analysis"/>
          <p:cNvSpPr txBox="1"/>
          <p:nvPr/>
        </p:nvSpPr>
        <p:spPr>
          <a:xfrm>
            <a:off x="298063" y="108684"/>
            <a:ext cx="7177211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45" sz="4600"/>
            </a:pPr>
            <a:r>
              <a:t> </a:t>
            </a:r>
            <a:r>
              <a:rPr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rPr>
              <a:t>(A )Univariate Analysis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Boxplot of house sale price :-"/>
          <p:cNvSpPr txBox="1"/>
          <p:nvPr>
            <p:ph type="title"/>
          </p:nvPr>
        </p:nvSpPr>
        <p:spPr>
          <a:xfrm>
            <a:off x="6080600" y="1340931"/>
            <a:ext cx="13629351" cy="1112313"/>
          </a:xfrm>
          <a:prstGeom prst="rect">
            <a:avLst/>
          </a:prstGeom>
        </p:spPr>
        <p:txBody>
          <a:bodyPr/>
          <a:lstStyle>
            <a:lvl1pPr defTabSz="379729">
              <a:defRPr spc="175" sz="5849">
                <a:solidFill>
                  <a:srgbClr val="FFFFFF"/>
                </a:solidFill>
              </a:defRPr>
            </a:lvl1pPr>
          </a:lstStyle>
          <a:p>
            <a:pPr/>
            <a:r>
              <a:t>Boxplot of house sale price :-</a:t>
            </a:r>
          </a:p>
        </p:txBody>
      </p:sp>
      <p:sp>
        <p:nvSpPr>
          <p:cNvPr id="218" name="This boxplot summarizes the distribution of house sale prices in the dataset:…"/>
          <p:cNvSpPr txBox="1"/>
          <p:nvPr>
            <p:ph type="body" sz="half" idx="1"/>
          </p:nvPr>
        </p:nvSpPr>
        <p:spPr>
          <a:xfrm>
            <a:off x="615235" y="2803575"/>
            <a:ext cx="11950816" cy="9612934"/>
          </a:xfrm>
          <a:prstGeom prst="rect">
            <a:avLst/>
          </a:prstGeom>
        </p:spPr>
        <p:txBody>
          <a:bodyPr/>
          <a:lstStyle/>
          <a:p>
            <a:pPr marL="0" indent="0" defTabSz="297179">
              <a:spcBef>
                <a:spcPts val="700"/>
              </a:spcBef>
              <a:buSzTx/>
              <a:buNone/>
              <a:defRPr spc="0" sz="383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This </a:t>
            </a:r>
            <a:r>
              <a:t>boxplot</a:t>
            </a:r>
            <a:r>
              <a:rPr b="0"/>
              <a:t> summarizes the </a:t>
            </a:r>
            <a:r>
              <a:t>distribution of house sale prices</a:t>
            </a:r>
            <a:r>
              <a:rPr b="0"/>
              <a:t> in the dataset:</a:t>
            </a:r>
            <a:endParaRPr b="0"/>
          </a:p>
          <a:p>
            <a:pPr marL="297179" indent="-206374" defTabSz="297179">
              <a:spcBef>
                <a:spcPts val="700"/>
              </a:spcBef>
              <a:buClr>
                <a:srgbClr val="5E5E5E"/>
              </a:buClr>
              <a:buSzPct val="170000"/>
              <a:buFont typeface="Times Roman"/>
              <a:buChar char="•"/>
              <a:defRPr spc="0" sz="383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Central line (inside box)</a:t>
            </a:r>
            <a:r>
              <a:rPr b="0"/>
              <a:t>: Median sale price.</a:t>
            </a:r>
            <a:endParaRPr b="0"/>
          </a:p>
          <a:p>
            <a:pPr marL="297179" indent="-206374" defTabSz="297179">
              <a:spcBef>
                <a:spcPts val="700"/>
              </a:spcBef>
              <a:buClr>
                <a:srgbClr val="5E5E5E"/>
              </a:buClr>
              <a:buSzPct val="170000"/>
              <a:buFont typeface="Times Roman"/>
              <a:buChar char="•"/>
              <a:defRPr b="0" spc="0" sz="383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Box</a:t>
            </a:r>
            <a:r>
              <a:t>: Interquartile range (middle 50% of prices – from 25th to 75th percentile).</a:t>
            </a:r>
          </a:p>
          <a:p>
            <a:pPr marL="297179" indent="-206374" defTabSz="297179">
              <a:spcBef>
                <a:spcPts val="700"/>
              </a:spcBef>
              <a:buClr>
                <a:srgbClr val="5E5E5E"/>
              </a:buClr>
              <a:buSzPct val="170000"/>
              <a:buFont typeface="Times Roman"/>
              <a:buChar char="•"/>
              <a:defRPr b="0" spc="0" sz="383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Whiskers</a:t>
            </a:r>
            <a:r>
              <a:t>: Extend to show general range (excluding outliers).</a:t>
            </a:r>
          </a:p>
          <a:p>
            <a:pPr marL="297179" indent="-206374" defTabSz="297179">
              <a:spcBef>
                <a:spcPts val="700"/>
              </a:spcBef>
              <a:buClr>
                <a:srgbClr val="5E5E5E"/>
              </a:buClr>
              <a:buSzPct val="170000"/>
              <a:buFont typeface="Times Roman"/>
              <a:buChar char="•"/>
              <a:defRPr b="0" spc="0" sz="383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Dots beyond the whiskers</a:t>
            </a:r>
            <a:r>
              <a:t>: </a:t>
            </a:r>
            <a:r>
              <a:rPr b="1"/>
              <a:t>Outliers</a:t>
            </a:r>
            <a:r>
              <a:t> – unusually high or low-priced homes.</a:t>
            </a:r>
          </a:p>
          <a:p>
            <a:pPr marL="527402" indent="-527402" defTabSz="297179">
              <a:spcBef>
                <a:spcPts val="700"/>
              </a:spcBef>
              <a:buBlip>
                <a:blip r:embed="rId2"/>
              </a:buBlip>
              <a:defRPr b="0" i="1" spc="0" sz="383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median sale price is clearly visible, but we also see a long right tail, indicating a few very expensive properties.</a:t>
            </a:r>
            <a:endParaRPr i="0"/>
          </a:p>
          <a:p>
            <a:pPr marL="527402" indent="-527402" defTabSz="297179">
              <a:spcBef>
                <a:spcPts val="700"/>
              </a:spcBef>
              <a:buBlip>
                <a:blip r:embed="rId2"/>
              </a:buBlip>
              <a:defRPr b="0" i="1" spc="0" sz="3834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This helps us understand that while most homes fall within a common price range, pricing outliers must be handled carefully in modeling.</a:t>
            </a:r>
          </a:p>
        </p:txBody>
      </p:sp>
      <p:pic>
        <p:nvPicPr>
          <p:cNvPr id="219" name="Screenshot 2025-04-09 at 10.24.01 PM.png" descr="Screenshot 2025-04-09 at 10.24.01 PM.png"/>
          <p:cNvPicPr>
            <a:picLocks noChangeAspect="1"/>
          </p:cNvPicPr>
          <p:nvPr/>
        </p:nvPicPr>
        <p:blipFill>
          <a:blip r:embed="rId3">
            <a:extLst/>
          </a:blip>
          <a:srcRect l="12691" t="30537" r="29726" b="15615"/>
          <a:stretch>
            <a:fillRect/>
          </a:stretch>
        </p:blipFill>
        <p:spPr>
          <a:xfrm>
            <a:off x="12976812" y="4334550"/>
            <a:ext cx="10855644" cy="634461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20" name="(A )Univariate Analysis"/>
          <p:cNvSpPr txBox="1"/>
          <p:nvPr/>
        </p:nvSpPr>
        <p:spPr>
          <a:xfrm>
            <a:off x="978788" y="45272"/>
            <a:ext cx="7474608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45" sz="4600"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defRPr>
            </a:lvl1pPr>
          </a:lstStyle>
          <a:p>
            <a:pPr/>
            <a:r>
              <a:t>(A )Univariate Analysis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air plot of key features :-"/>
          <p:cNvSpPr txBox="1"/>
          <p:nvPr>
            <p:ph type="title"/>
          </p:nvPr>
        </p:nvSpPr>
        <p:spPr>
          <a:xfrm>
            <a:off x="5621275" y="930725"/>
            <a:ext cx="14582598" cy="1111771"/>
          </a:xfrm>
          <a:prstGeom prst="rect">
            <a:avLst/>
          </a:prstGeom>
        </p:spPr>
        <p:txBody>
          <a:bodyPr/>
          <a:lstStyle>
            <a:lvl1pPr defTabSz="514095">
              <a:defRPr spc="179" sz="5984">
                <a:solidFill>
                  <a:srgbClr val="FFFFFF"/>
                </a:solidFill>
              </a:defRPr>
            </a:lvl1pPr>
          </a:lstStyle>
          <a:p>
            <a:pPr/>
            <a:r>
              <a:t>Pair plot of key features :-</a:t>
            </a:r>
          </a:p>
        </p:txBody>
      </p:sp>
      <p:sp>
        <p:nvSpPr>
          <p:cNvPr id="223" name="Diagonal Plots:…"/>
          <p:cNvSpPr txBox="1"/>
          <p:nvPr>
            <p:ph type="body" sz="half" idx="1"/>
          </p:nvPr>
        </p:nvSpPr>
        <p:spPr>
          <a:xfrm>
            <a:off x="742235" y="2185233"/>
            <a:ext cx="12668457" cy="10395155"/>
          </a:xfrm>
          <a:prstGeom prst="rect">
            <a:avLst/>
          </a:prstGeom>
        </p:spPr>
        <p:txBody>
          <a:bodyPr/>
          <a:lstStyle/>
          <a:p>
            <a:pPr lvl="6" marL="76453" indent="1103122" defTabSz="1135888">
              <a:lnSpc>
                <a:spcPct val="100000"/>
              </a:lnSpc>
              <a:spcBef>
                <a:spcPts val="1800"/>
              </a:spcBef>
              <a:tabLst>
                <a:tab pos="2311400" algn="l"/>
              </a:tabLst>
              <a:defRPr spc="0" sz="3569">
                <a:solidFill>
                  <a:srgbClr val="FFFFFF"/>
                </a:solidFill>
              </a:defRPr>
            </a:pPr>
            <a:r>
              <a:t>Diagonal Plots: </a:t>
            </a:r>
          </a:p>
          <a:p>
            <a:pPr lvl="6" marL="76453" indent="1103122" defTabSz="1135888">
              <a:lnSpc>
                <a:spcPct val="100000"/>
              </a:lnSpc>
              <a:spcBef>
                <a:spcPts val="1800"/>
              </a:spcBef>
              <a:tabLst>
                <a:tab pos="2311400" algn="l"/>
              </a:tabLst>
              <a:defRPr spc="0" sz="3827">
                <a:solidFill>
                  <a:srgbClr val="FFFFFF"/>
                </a:solidFill>
              </a:defRPr>
            </a:pPr>
            <a:r>
              <a:t>KDE Curves</a:t>
            </a:r>
          </a:p>
          <a:p>
            <a:pPr marL="76453" indent="-76453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096">
                <a:solidFill>
                  <a:srgbClr val="FFFFFF"/>
                </a:solidFill>
              </a:defRPr>
            </a:pPr>
            <a:r>
              <a:t>   Show the distribution of each individual       variable.</a:t>
            </a:r>
          </a:p>
          <a:p>
            <a:pPr marL="76453" indent="-76453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096">
                <a:solidFill>
                  <a:srgbClr val="FFFFFF"/>
                </a:solidFill>
              </a:defRPr>
            </a:pPr>
            <a:r>
              <a:t>  </a:t>
            </a:r>
            <a:r>
              <a:rPr sz="3784"/>
              <a:t>Scatterplots (Below Diagonal)</a:t>
            </a:r>
            <a:endParaRPr sz="3784"/>
          </a:p>
          <a:p>
            <a:pPr marL="76453" indent="-76453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096">
                <a:solidFill>
                  <a:srgbClr val="FFFFFF"/>
                </a:solidFill>
              </a:defRPr>
            </a:pPr>
            <a:r>
              <a:t>Each scatterplot shows the relationship between two features:</a:t>
            </a:r>
          </a:p>
          <a:p>
            <a:pPr marL="76453" indent="-76453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096">
                <a:solidFill>
                  <a:srgbClr val="FFFFFF"/>
                </a:solidFill>
              </a:defRPr>
            </a:pPr>
          </a:p>
          <a:p>
            <a:pPr marL="76453" indent="-76453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784">
                <a:solidFill>
                  <a:srgbClr val="FFFFFF"/>
                </a:solidFill>
              </a:defRPr>
            </a:pPr>
            <a:r>
              <a:t>SalePrice vs. GrLivArea:</a:t>
            </a:r>
          </a:p>
          <a:p>
            <a:pPr lvl="1" marL="76453" indent="120142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096">
                <a:solidFill>
                  <a:srgbClr val="FFFFFF"/>
                </a:solidFill>
              </a:defRPr>
            </a:pPr>
            <a:r>
              <a:t>Strong positive linear relationship.</a:t>
            </a:r>
          </a:p>
          <a:p>
            <a:pPr lvl="1" marL="76453" indent="120142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096">
                <a:solidFill>
                  <a:srgbClr val="FFFFFF"/>
                </a:solidFill>
              </a:defRPr>
            </a:pPr>
            <a:r>
              <a:t>Bigger homes → higher sale prices.</a:t>
            </a:r>
          </a:p>
          <a:p>
            <a:pPr lvl="1" marL="76453" indent="120142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096">
                <a:solidFill>
                  <a:srgbClr val="FFFFFF"/>
                </a:solidFill>
              </a:defRPr>
            </a:pPr>
          </a:p>
          <a:p>
            <a:pPr marL="76453" indent="-76453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784">
                <a:solidFill>
                  <a:srgbClr val="FFFFFF"/>
                </a:solidFill>
              </a:defRPr>
            </a:pPr>
            <a:r>
              <a:t>SalePrice vs. GarageCars:</a:t>
            </a:r>
          </a:p>
          <a:p>
            <a:pPr marL="76453" indent="-76453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096">
                <a:solidFill>
                  <a:srgbClr val="FFFFFF"/>
                </a:solidFill>
              </a:defRPr>
            </a:pPr>
            <a:r>
              <a:t>Discrete steps (1, 2, 3) show garage capacity matters.</a:t>
            </a:r>
          </a:p>
          <a:p>
            <a:pPr marL="76453" indent="-76453" algn="ctr" defTabSz="1135888">
              <a:spcBef>
                <a:spcPts val="1800"/>
              </a:spcBef>
              <a:buSzTx/>
              <a:buNone/>
              <a:tabLst>
                <a:tab pos="2311400" algn="l"/>
              </a:tabLst>
              <a:defRPr spc="0" sz="3096">
                <a:solidFill>
                  <a:srgbClr val="FFFFFF"/>
                </a:solidFill>
              </a:defRPr>
            </a:pPr>
            <a:r>
              <a:t>Price jumps with more garage space.</a:t>
            </a:r>
          </a:p>
        </p:txBody>
      </p:sp>
      <p:pic>
        <p:nvPicPr>
          <p:cNvPr id="224" name="Screenshot 2025-04-10 at 8.48.15 PM.png" descr="Screenshot 2025-04-10 at 8.48.15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6733" y="2509720"/>
            <a:ext cx="9996302" cy="9746181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25" name="(B) Multivariate Analysis :"/>
          <p:cNvSpPr txBox="1"/>
          <p:nvPr/>
        </p:nvSpPr>
        <p:spPr>
          <a:xfrm>
            <a:off x="775589" y="101045"/>
            <a:ext cx="8680081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45" sz="4600"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defRPr>
            </a:lvl1pPr>
          </a:lstStyle>
          <a:p>
            <a:pPr/>
            <a:r>
              <a:t>(B) Multivariate Analysis 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dded DataPersqft,House Age,Month Name &amp; Pool ."/>
          <p:cNvSpPr txBox="1"/>
          <p:nvPr>
            <p:ph type="title"/>
          </p:nvPr>
        </p:nvSpPr>
        <p:spPr>
          <a:xfrm>
            <a:off x="5527788" y="1289396"/>
            <a:ext cx="14435086" cy="1367673"/>
          </a:xfrm>
          <a:prstGeom prst="rect">
            <a:avLst/>
          </a:prstGeom>
        </p:spPr>
        <p:txBody>
          <a:bodyPr anchor="t"/>
          <a:lstStyle>
            <a:lvl1pPr defTabSz="508254">
              <a:lnSpc>
                <a:spcPct val="120000"/>
              </a:lnSpc>
              <a:defRPr cap="none" spc="125" sz="4176">
                <a:solidFill>
                  <a:srgbClr val="FFFFFF"/>
                </a:solidFill>
              </a:defRPr>
            </a:lvl1pPr>
          </a:lstStyle>
          <a:p>
            <a:pPr/>
            <a:r>
              <a:t>Added DataPersqft,House Age,Month Name &amp; Pool .</a:t>
            </a:r>
          </a:p>
        </p:txBody>
      </p:sp>
      <p:sp>
        <p:nvSpPr>
          <p:cNvPr id="228" name="DataPersqft :- This feature calculates the sale price of the house per square foot of above-ground living area.…"/>
          <p:cNvSpPr txBox="1"/>
          <p:nvPr>
            <p:ph type="body" idx="1"/>
          </p:nvPr>
        </p:nvSpPr>
        <p:spPr>
          <a:xfrm>
            <a:off x="789659" y="2955864"/>
            <a:ext cx="22633460" cy="9033564"/>
          </a:xfrm>
          <a:prstGeom prst="rect">
            <a:avLst/>
          </a:prstGeom>
        </p:spPr>
        <p:txBody>
          <a:bodyPr/>
          <a:lstStyle/>
          <a:p>
            <a:pPr marL="0" indent="0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i="1" spc="112" sz="3743"/>
              <a:t>DataPersqft </a:t>
            </a:r>
            <a:r>
              <a:t>:- This feature calculates the sale price of the house per square foot of above-ground living area.</a:t>
            </a:r>
          </a:p>
          <a:p>
            <a:pPr marL="0" indent="0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It normalizes property prices to allow for better comparisons across properties of different sizes. It helps analysts or models understand the value per unit area.</a:t>
            </a:r>
          </a:p>
          <a:p>
            <a:pPr marL="0" indent="0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0" indent="0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i="1" spc="112" sz="3743"/>
              <a:t>HouseAge</a:t>
            </a:r>
            <a:r>
              <a:t>:- The number of years between when the house was built and the year it was sold.</a:t>
            </a:r>
          </a:p>
          <a:p>
            <a:pPr marL="0" indent="0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Indicates the age of the property at the time of sale, which often influences property value and condition.</a:t>
            </a:r>
          </a:p>
          <a:p>
            <a:pPr marL="0" indent="0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0" indent="0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pc="112" sz="3743"/>
              <a:t>MonthName</a:t>
            </a:r>
            <a:r>
              <a:t>:-This maps the numerical month of sale (from MoSold) into a string (e.g., “Feb”, “May”).</a:t>
            </a:r>
          </a:p>
          <a:p>
            <a:pPr marL="0" indent="0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Improves readability and is helpful for seasonal analysis of property sales. For example, you might observe trends like higher prices in summer months.</a:t>
            </a:r>
          </a:p>
          <a:p>
            <a:pPr marL="0" indent="0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lvl="1" marL="0" indent="219455" algn="ctr" defTabSz="280415">
              <a:lnSpc>
                <a:spcPct val="120000"/>
              </a:lnSpc>
              <a:spcBef>
                <a:spcPts val="0"/>
              </a:spcBef>
              <a:buSzTx/>
              <a:buNone/>
              <a:defRPr spc="92" sz="3072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pc="112" sz="3743"/>
              <a:t>HasPool</a:t>
            </a:r>
            <a:r>
              <a:t>:-A binary feature indicating whether the house has a pool . Derived From PoolArea; it’s likely “Yes” if PoolArea &gt; 0, otherwise “No”. Helps in quick filtering of listings and can be a valuable feature in price prediction since pools can increase property value.</a:t>
            </a:r>
          </a:p>
        </p:txBody>
      </p:sp>
      <p:sp>
        <p:nvSpPr>
          <p:cNvPr id="229" name="(C) Feature Engineering"/>
          <p:cNvSpPr txBox="1"/>
          <p:nvPr/>
        </p:nvSpPr>
        <p:spPr>
          <a:xfrm>
            <a:off x="750189" y="202056"/>
            <a:ext cx="7248051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45" sz="4600"/>
            </a:pPr>
            <a:r>
              <a:rPr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rPr>
              <a:t>(C) Feature Engineering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rLivArea:0.71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lIns="215900" tIns="215900" rIns="215900" bIns="215900" numCol="2" spcCol="1010356"/>
          <a:lstStyle/>
          <a:p>
            <a:pPr marL="0" indent="0" defTabSz="174244">
              <a:lnSpc>
                <a:spcPct val="200000"/>
              </a:lnSpc>
              <a:spcBef>
                <a:spcPts val="0"/>
              </a:spcBef>
              <a:buSzTx/>
              <a:buNone/>
              <a:defRPr b="0" spc="0" sz="543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GrLivArea:0.71</a:t>
            </a:r>
          </a:p>
          <a:p>
            <a:pPr marL="0" indent="0" defTabSz="174244">
              <a:lnSpc>
                <a:spcPct val="200000"/>
              </a:lnSpc>
              <a:spcBef>
                <a:spcPts val="0"/>
              </a:spcBef>
              <a:buSzTx/>
              <a:buNone/>
              <a:defRPr b="0" spc="0" sz="543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GarageCars:0.64</a:t>
            </a:r>
          </a:p>
          <a:p>
            <a:pPr marL="0" indent="0" defTabSz="174244">
              <a:lnSpc>
                <a:spcPct val="200000"/>
              </a:lnSpc>
              <a:spcBef>
                <a:spcPts val="0"/>
              </a:spcBef>
              <a:buSzTx/>
              <a:buNone/>
              <a:defRPr b="0" spc="0" sz="543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GarageArea:0.62</a:t>
            </a:r>
          </a:p>
          <a:p>
            <a:pPr marL="0" indent="0" defTabSz="174244">
              <a:lnSpc>
                <a:spcPct val="200000"/>
              </a:lnSpc>
              <a:spcBef>
                <a:spcPts val="0"/>
              </a:spcBef>
              <a:buSzTx/>
              <a:buNone/>
              <a:defRPr b="0" spc="0" sz="543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TotalBsmtSF:061</a:t>
            </a:r>
          </a:p>
          <a:p>
            <a:pPr marL="0" indent="0" defTabSz="174244">
              <a:lnSpc>
                <a:spcPct val="200000"/>
              </a:lnSpc>
              <a:spcBef>
                <a:spcPts val="0"/>
              </a:spcBef>
              <a:buSzTx/>
              <a:buNone/>
              <a:defRPr b="0" spc="0" sz="543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1stFlrSf:0.61</a:t>
            </a:r>
          </a:p>
          <a:p>
            <a:pPr marL="0" indent="0" defTabSz="174244">
              <a:lnSpc>
                <a:spcPct val="200000"/>
              </a:lnSpc>
              <a:spcBef>
                <a:spcPts val="0"/>
              </a:spcBef>
              <a:buSzTx/>
              <a:buNone/>
              <a:defRPr b="0" spc="0" sz="543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PricePerSqft:0.58</a:t>
            </a:r>
          </a:p>
          <a:p>
            <a:pPr marL="0" indent="0" defTabSz="174244">
              <a:lnSpc>
                <a:spcPct val="200000"/>
              </a:lnSpc>
              <a:spcBef>
                <a:spcPts val="0"/>
              </a:spcBef>
              <a:buSzTx/>
              <a:buNone/>
              <a:defRPr b="0" spc="0" sz="543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FullBath:0.56</a:t>
            </a:r>
          </a:p>
          <a:p>
            <a:pPr marL="0" indent="0" defTabSz="174244">
              <a:lnSpc>
                <a:spcPct val="200000"/>
              </a:lnSpc>
              <a:spcBef>
                <a:spcPts val="0"/>
              </a:spcBef>
              <a:buSzTx/>
              <a:buNone/>
              <a:defRPr b="0" spc="0" sz="543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TotRmsAbvGrd:0.53</a:t>
            </a:r>
          </a:p>
        </p:txBody>
      </p:sp>
      <p:sp>
        <p:nvSpPr>
          <p:cNvPr id="232" name="(D) Feature’s affecting sale prices:-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cap="none" spc="204" sz="6800">
                <a:solidFill>
                  <a:srgbClr val="FFFFFF"/>
                </a:solidFill>
              </a:defRPr>
            </a:lvl1pPr>
          </a:lstStyle>
          <a:p>
            <a:pPr/>
            <a:r>
              <a:t>(D) Feature’s affecting sale prices:-</a:t>
            </a:r>
          </a:p>
        </p:txBody>
      </p:sp>
      <p:sp>
        <p:nvSpPr>
          <p:cNvPr id="233" name="Explanation on next slide …"/>
          <p:cNvSpPr txBox="1"/>
          <p:nvPr/>
        </p:nvSpPr>
        <p:spPr>
          <a:xfrm>
            <a:off x="16980789" y="11740114"/>
            <a:ext cx="6707855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Explanation on next slide …</a:t>
            </a:r>
          </a:p>
        </p:txBody>
      </p:sp>
      <p:sp>
        <p:nvSpPr>
          <p:cNvPr id="234" name="(D) Feature Engineering and Size impact :-"/>
          <p:cNvSpPr txBox="1"/>
          <p:nvPr/>
        </p:nvSpPr>
        <p:spPr>
          <a:xfrm>
            <a:off x="874280" y="41084"/>
            <a:ext cx="12526240" cy="88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47" sz="4700"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defRPr>
            </a:lvl1pPr>
          </a:lstStyle>
          <a:p>
            <a:pPr/>
            <a:r>
              <a:t>(D) Feature Engineering and Size impact :-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satOff val="51095"/>
            <a:lumOff val="-1693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rLivArea (Above ground living area) has the strongest positive correlation with SalePrice (≈ 0.71).…"/>
          <p:cNvSpPr txBox="1"/>
          <p:nvPr>
            <p:ph type="body" sz="half" idx="1"/>
          </p:nvPr>
        </p:nvSpPr>
        <p:spPr>
          <a:xfrm>
            <a:off x="157630" y="1528547"/>
            <a:ext cx="11471647" cy="10658906"/>
          </a:xfrm>
          <a:prstGeom prst="rect">
            <a:avLst/>
          </a:prstGeom>
        </p:spPr>
        <p:txBody>
          <a:bodyPr/>
          <a:lstStyle/>
          <a:p>
            <a:pPr marL="774700" indent="-774700" defTabSz="329184">
              <a:lnSpc>
                <a:spcPct val="200000"/>
              </a:lnSpc>
              <a:spcBef>
                <a:spcPts val="800"/>
              </a:spcBef>
              <a:buBlip>
                <a:blip r:embed="rId2"/>
              </a:buBlip>
              <a:defRPr spc="0" sz="3528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4392"/>
              <a:t>GrLivArea</a:t>
            </a:r>
            <a:r>
              <a:t> (Above ground living area)</a:t>
            </a:r>
            <a:r>
              <a:rPr b="0"/>
              <a:t> has the </a:t>
            </a:r>
            <a:r>
              <a:t>strongest positive correlation</a:t>
            </a:r>
            <a:r>
              <a:rPr b="0"/>
              <a:t> with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SalePrice</a:t>
            </a:r>
            <a:r>
              <a:rPr b="0"/>
              <a:t> (≈ 0.71).</a:t>
            </a:r>
            <a:endParaRPr b="0"/>
          </a:p>
          <a:p>
            <a:pPr marL="736599" indent="-736599" defTabSz="329184">
              <a:lnSpc>
                <a:spcPct val="200000"/>
              </a:lnSpc>
              <a:spcBef>
                <a:spcPts val="800"/>
              </a:spcBef>
              <a:buBlip>
                <a:blip r:embed="rId2"/>
              </a:buBlip>
              <a:defRPr b="0" spc="0" sz="3528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z="4176"/>
              <a:t>GarageArea</a:t>
            </a:r>
            <a:r>
              <a:rPr sz="4176"/>
              <a:t>, </a:t>
            </a:r>
            <a:r>
              <a:rPr b="1" sz="4176"/>
              <a:t>FullBath</a:t>
            </a:r>
            <a:r>
              <a:rPr sz="4176"/>
              <a:t>, and </a:t>
            </a:r>
            <a:r>
              <a:rPr b="1" sz="4176"/>
              <a:t>BedroomAbvGr</a:t>
            </a:r>
            <a:r>
              <a:t> also show moderate positive correlations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SalePrice</a:t>
            </a:r>
            <a:r>
              <a:t>.</a:t>
            </a:r>
          </a:p>
          <a:p>
            <a:pPr marL="762000" indent="-762000" defTabSz="329184">
              <a:lnSpc>
                <a:spcPct val="200000"/>
              </a:lnSpc>
              <a:spcBef>
                <a:spcPts val="800"/>
              </a:spcBef>
              <a:buBlip>
                <a:blip r:embed="rId2"/>
              </a:buBlip>
              <a:defRPr spc="0" sz="3528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4320"/>
              <a:t>HouseAge</a:t>
            </a:r>
            <a:r>
              <a:rPr b="0" sz="4320"/>
              <a:t> </a:t>
            </a:r>
            <a:r>
              <a:rPr b="0"/>
              <a:t>shows a </a:t>
            </a:r>
            <a:r>
              <a:t>negative correlation</a:t>
            </a:r>
            <a:r>
              <a:rPr b="0"/>
              <a:t> with price, meaning </a:t>
            </a:r>
            <a:r>
              <a:t>newer houses tend to be more expensive</a:t>
            </a:r>
            <a:r>
              <a:rPr b="0"/>
              <a:t>.</a:t>
            </a:r>
            <a:endParaRPr b="0"/>
          </a:p>
          <a:p>
            <a:pPr marL="762000" indent="-762000" defTabSz="329184">
              <a:lnSpc>
                <a:spcPct val="200000"/>
              </a:lnSpc>
              <a:spcBef>
                <a:spcPts val="800"/>
              </a:spcBef>
              <a:buBlip>
                <a:blip r:embed="rId2"/>
              </a:buBlip>
              <a:defRPr b="0" spc="0" sz="3528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z="4320"/>
              <a:t>PricePerSqft</a:t>
            </a:r>
            <a:r>
              <a:t> is moderately correlated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SalePrice</a:t>
            </a:r>
            <a:r>
              <a:t> (as expected) but captures price efficiency per area.</a:t>
            </a:r>
          </a:p>
        </p:txBody>
      </p:sp>
      <p:pic>
        <p:nvPicPr>
          <p:cNvPr id="237" name="Screenshot 2025-04-11 at 9.36.02 PM.png" descr="Screenshot 2025-04-11 at 9.36.02 P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5825" y="3033712"/>
            <a:ext cx="12239752" cy="7674152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38" name="(D) Feature Engineering and Size impact :-"/>
          <p:cNvSpPr txBox="1"/>
          <p:nvPr/>
        </p:nvSpPr>
        <p:spPr>
          <a:xfrm>
            <a:off x="1082795" y="155618"/>
            <a:ext cx="12526239" cy="88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47" sz="4700">
                <a:solidFill>
                  <a:schemeClr val="accent5">
                    <a:hueOff val="-269813"/>
                    <a:satOff val="21138"/>
                    <a:lumOff val="-20607"/>
                  </a:schemeClr>
                </a:solidFill>
              </a:defRPr>
            </a:lvl1pPr>
          </a:lstStyle>
          <a:p>
            <a:pPr/>
            <a:r>
              <a:t>(D) Feature Engineering and Size impact :-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1A5C71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300"/>
          </a:spcBef>
          <a:spcAft>
            <a:spcPts val="0"/>
          </a:spcAft>
          <a:buClrTx/>
          <a:buSzTx/>
          <a:buFontTx/>
          <a:buNone/>
          <a:tabLst/>
          <a:defRPr b="1" baseline="0" cap="none" i="0" spc="36" strike="noStrike" sz="3600" u="none" kumimoji="0" normalizeH="0">
            <a:ln>
              <a:noFill/>
            </a:ln>
            <a:solidFill>
              <a:schemeClr val="accent1">
                <a:satOff val="36598"/>
                <a:lumOff val="-17227"/>
              </a:schemeClr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